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Proxima Nova"/>
      <p:bold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DD248A-3B66-457D-B118-7BBA805C3EB8}">
  <a:tblStyle styleId="{22DD248A-3B66-457D-B118-7BBA805C3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ad6eb4c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efad6eb4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ad6eb4c7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fad6eb4c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6c8c9f94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6c8c9f94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6c8c9f94e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6c8c9f94e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c8c9f94e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6c8c9f94e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6c8c9f94e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6c8c9f94e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fad6eb4c7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fad6eb4c7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fad6eb4c7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fad6eb4c7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fad6eb4c7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fad6eb4c7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fad6eb4c7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fad6eb4c7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fad6eb4c7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fad6eb4c7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fad6eb4c7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efad6eb4c7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fad6eb4c7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fad6eb4c7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fad6eb4c7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fad6eb4c7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fad6eb4c7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fad6eb4c7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fad6eb4c7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fad6eb4c7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fad6eb4c7_0_4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fad6eb4c7_0_4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fad6eb4c7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fad6eb4c7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fad6eb4c7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fad6eb4c7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fad6eb4c7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fad6eb4c7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fad6eb4c7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fad6eb4c7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ad6eb4c7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fad6eb4c7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ad6eb4c7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fad6eb4c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fad6eb4c7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fad6eb4c7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fad6eb4c7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efad6eb4c7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fad6eb4c7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fad6eb4c7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fad6eb4c7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fad6eb4c7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fad6eb4c7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fad6eb4c7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fad6eb4c7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fad6eb4c7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fad6eb4c7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fad6eb4c7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fad6eb4c7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fad6eb4c7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fad6eb4c7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fad6eb4c7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fad6eb4c7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fad6eb4c7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fad6eb4c7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efad6eb4c7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fad6eb4c7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efad6eb4c7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fad6eb4c7_0_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efad6eb4c7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fad6eb4c7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fad6eb4c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fad6eb4c7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efad6eb4c7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fad6eb4c7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fad6eb4c7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fad6eb4c7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fad6eb4c7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ad6eb4c7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ad6eb4c7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3822476" cy="156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89" name="Google Shape;89;p11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1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91" name="Google Shape;91;p11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92" name="Google Shape;92;p11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11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11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11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11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11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8" name="Google Shape;98;p11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99" name="Google Shape;99;p11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11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11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11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" name="Google Shape;103;p11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11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05" name="Google Shape;105;p11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06" name="Google Shape;106;p11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08" name="Google Shape;108;p1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00300"/>
            <a:ext cx="921952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1" name="Google Shape;111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2" name="Google Shape;112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3" name="Google Shape;11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9" name="Google Shape;119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0" name="Google Shape;120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2"/>
          <p:cNvSpPr txBox="1"/>
          <p:nvPr>
            <p:ph idx="3" type="body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8" name="Google Shape;128;p12"/>
          <p:cNvSpPr/>
          <p:nvPr/>
        </p:nvSpPr>
        <p:spPr>
          <a:xfrm>
            <a:off x="0" y="-62771"/>
            <a:ext cx="3412671" cy="1878885"/>
          </a:xfrm>
          <a:prstGeom prst="rect">
            <a:avLst/>
          </a:prstGeom>
          <a:solidFill>
            <a:srgbClr val="FB2938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6" y="231804"/>
            <a:ext cx="2296973" cy="12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1" name="Google Shape;131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34" name="Google Shape;134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5" name="Google Shape;135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6" name="Google Shape;136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2" name="Google Shape;142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3" name="Google Shape;143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>
            <p:ph idx="3" type="body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2" name="Google Shape;152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5" name="Google Shape;155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6" name="Google Shape;156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7" name="Google Shape;157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4" name="Google Shape;164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3" name="Google Shape;173;p15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4" name="Google Shape;174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5" name="Google Shape;175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6" name="Google Shape;176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2" name="Google Shape;182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3" name="Google Shape;183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" name="Google Shape;185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189" name="Google Shape;189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92" name="Google Shape;192;p16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5" name="Google Shape;195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6" name="Google Shape;196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7" name="Google Shape;197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3" name="Google Shape;203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4" name="Google Shape;204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10" name="Google Shape;210;p16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 1">
  <p:cSld name="5_Слайд №2.2 Разворот слева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16" name="Google Shape;216;p1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217" name="Google Shape;217;p18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>
            <a:off x="-181461" y="1612532"/>
            <a:ext cx="621794" cy="29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 1">
  <p:cSld name="5_Титульный лист_1">
    <p:bg>
      <p:bgPr>
        <a:solidFill>
          <a:srgbClr val="F5F6F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20" name="Google Shape;220;p19"/>
          <p:cNvPicPr preferRelativeResize="0"/>
          <p:nvPr/>
        </p:nvPicPr>
        <p:blipFill rotWithShape="1">
          <a:blip r:embed="rId2">
            <a:alphaModFix/>
          </a:blip>
          <a:srcRect b="65081" l="54788" r="38528" t="2979"/>
          <a:stretch/>
        </p:blipFill>
        <p:spPr>
          <a:xfrm rot="10800000">
            <a:off x="-4" y="2492720"/>
            <a:ext cx="921956" cy="43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1651826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23" name="Google Shape;223;p19"/>
          <p:cNvGrpSpPr/>
          <p:nvPr/>
        </p:nvGrpSpPr>
        <p:grpSpPr>
          <a:xfrm rot="5400000">
            <a:off x="5183254" y="7379987"/>
            <a:ext cx="947995" cy="1802796"/>
            <a:chOff x="-20178" y="0"/>
            <a:chExt cx="947995" cy="1802796"/>
          </a:xfrm>
        </p:grpSpPr>
        <p:grpSp>
          <p:nvGrpSpPr>
            <p:cNvPr id="224" name="Google Shape;224;p19"/>
            <p:cNvGrpSpPr/>
            <p:nvPr/>
          </p:nvGrpSpPr>
          <p:grpSpPr>
            <a:xfrm>
              <a:off x="-20178" y="0"/>
              <a:ext cx="935036" cy="914520"/>
              <a:chOff x="12069606" y="-1340127"/>
              <a:chExt cx="935036" cy="914520"/>
            </a:xfrm>
          </p:grpSpPr>
          <p:cxnSp>
            <p:nvCxnSpPr>
              <p:cNvPr id="225" name="Google Shape;225;p1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1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1" name="Google Shape;231;p19"/>
            <p:cNvGrpSpPr/>
            <p:nvPr/>
          </p:nvGrpSpPr>
          <p:grpSpPr>
            <a:xfrm>
              <a:off x="-7220" y="888276"/>
              <a:ext cx="935036" cy="914520"/>
              <a:chOff x="12069606" y="-1340127"/>
              <a:chExt cx="935036" cy="91452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 flipH="1">
                <a:off x="12069606" y="-1340127"/>
                <a:ext cx="169800" cy="169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 flipH="1">
                <a:off x="12069787" y="-1340127"/>
                <a:ext cx="4701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 flipH="1">
                <a:off x="12082568" y="-134012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19"/>
              <p:cNvCxnSpPr/>
              <p:nvPr/>
            </p:nvCxnSpPr>
            <p:spPr>
              <a:xfrm flipH="1">
                <a:off x="12226329" y="-1183407"/>
                <a:ext cx="757800" cy="757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19"/>
              <p:cNvCxnSpPr/>
              <p:nvPr/>
            </p:nvCxnSpPr>
            <p:spPr>
              <a:xfrm flipH="1">
                <a:off x="12526929" y="-882927"/>
                <a:ext cx="457200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 flipH="1">
                <a:off x="12827342" y="-602959"/>
                <a:ext cx="177300" cy="1773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33" name="Google Shape;33;p3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36" name="Google Shape;36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1" y="1619274"/>
            <a:ext cx="6000900" cy="321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07" y="1196862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47" name="Google Shape;47;p5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2" name="Google Shape;52;p6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53" name="Google Shape;53;p6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61" name="Google Shape;61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6" name="Google Shape;66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67" name="Google Shape;67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" name="Google Shape;71;p9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73" name="Google Shape;73;p9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9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3" name="Google Shape;83;p10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4" name="Google Shape;84;p10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44" name="Google Shape;244;p20"/>
          <p:cNvSpPr txBox="1"/>
          <p:nvPr>
            <p:ph idx="2" type="body"/>
          </p:nvPr>
        </p:nvSpPr>
        <p:spPr>
          <a:xfrm>
            <a:off x="1436693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Activity. Fragment. Lifecycle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982575" y="1612425"/>
            <a:ext cx="50796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 sz="1800"/>
              <a:t>Task</a:t>
            </a:r>
            <a:endParaRPr b="1"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 sz="1800"/>
              <a:t>Задача, в рамках которой происходит работа с </a:t>
            </a:r>
            <a:r>
              <a:rPr b="1" lang="ru-RU" sz="1800"/>
              <a:t>Activity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</a:rPr>
              <a:t>Back Stack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 sz="1800"/>
              <a:t>Стэк, хранящий Activity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 sz="1800"/>
              <a:t>И</a:t>
            </a:r>
            <a:r>
              <a:rPr lang="ru-RU" sz="1800"/>
              <a:t>меет стратегию </a:t>
            </a:r>
            <a:r>
              <a:rPr b="1" lang="ru-RU" sz="1800"/>
              <a:t>LIFO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Для простоты запоминания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Task</a:t>
            </a:r>
            <a:r>
              <a:rPr lang="ru-RU" sz="1800"/>
              <a:t> - как вкладка браузера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BackStack </a:t>
            </a:r>
            <a:r>
              <a:rPr lang="ru-RU" sz="1800"/>
              <a:t>- история посещений в рамках вкладки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Activity </a:t>
            </a:r>
            <a:r>
              <a:rPr lang="ru-RU" sz="1800"/>
              <a:t>- открываемая страница</a:t>
            </a:r>
            <a:endParaRPr sz="1800"/>
          </a:p>
        </p:txBody>
      </p:sp>
      <p:sp>
        <p:nvSpPr>
          <p:cNvPr id="309" name="Google Shape;309;p2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Tasks and Back Stack</a:t>
            </a:r>
            <a:endParaRPr/>
          </a:p>
        </p:txBody>
      </p:sp>
      <p:sp>
        <p:nvSpPr>
          <p:cNvPr id="310" name="Google Shape;310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450" y="1496174"/>
            <a:ext cx="5457925" cy="17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687" y="3407574"/>
            <a:ext cx="4745449" cy="2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982575" y="1217025"/>
            <a:ext cx="4620900" cy="45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Дефолтный режим (можно не проставлять)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Означает, что на “намерение” запуска </a:t>
            </a:r>
            <a:r>
              <a:rPr b="1" lang="ru-RU"/>
              <a:t>Activity </a:t>
            </a:r>
            <a:r>
              <a:rPr lang="ru-RU"/>
              <a:t>будет всегда запущена новая </a:t>
            </a:r>
            <a:r>
              <a:rPr b="1" lang="ru-RU"/>
              <a:t>Activity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запускается в рамках вашего приложения, то запуски будут в рамках одной таски</a:t>
            </a:r>
            <a:endParaRPr/>
          </a:p>
        </p:txBody>
      </p:sp>
      <p:sp>
        <p:nvSpPr>
          <p:cNvPr id="318" name="Google Shape;318;p30"/>
          <p:cNvSpPr txBox="1"/>
          <p:nvPr>
            <p:ph idx="2" type="body"/>
          </p:nvPr>
        </p:nvSpPr>
        <p:spPr>
          <a:xfrm>
            <a:off x="982575" y="788622"/>
            <a:ext cx="9726300" cy="42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ru-RU" sz="1800">
                <a:solidFill>
                  <a:srgbClr val="87109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b="0" lang="ru-RU" sz="1800">
                <a:solidFill>
                  <a:srgbClr val="174AD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:launchMode=</a:t>
            </a:r>
            <a:r>
              <a:rPr b="0" lang="ru-RU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"standard"</a:t>
            </a:r>
            <a:endParaRPr sz="1800">
              <a:solidFill>
                <a:srgbClr val="388E3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900" y="1217024"/>
            <a:ext cx="5979301" cy="2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900" y="3481400"/>
            <a:ext cx="5979301" cy="203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982575" y="1217025"/>
            <a:ext cx="4620900" cy="45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Отличия от </a:t>
            </a:r>
            <a:r>
              <a:rPr b="1" lang="ru-RU"/>
              <a:t>standard</a:t>
            </a:r>
            <a:r>
              <a:rPr lang="ru-RU"/>
              <a:t>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Если находится на вершине стека, то вместо создания экземпляра будет вызван </a:t>
            </a:r>
            <a:r>
              <a:rPr b="1" lang="ru-RU"/>
              <a:t>onNewIntent</a:t>
            </a:r>
            <a:endParaRPr/>
          </a:p>
        </p:txBody>
      </p:sp>
      <p:sp>
        <p:nvSpPr>
          <p:cNvPr id="327" name="Google Shape;327;p31"/>
          <p:cNvSpPr txBox="1"/>
          <p:nvPr>
            <p:ph idx="2" type="body"/>
          </p:nvPr>
        </p:nvSpPr>
        <p:spPr>
          <a:xfrm>
            <a:off x="982575" y="788622"/>
            <a:ext cx="9726300" cy="42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800">
                <a:solidFill>
                  <a:srgbClr val="87109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b="0" lang="ru-RU" sz="1800">
                <a:solidFill>
                  <a:srgbClr val="174AD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:launchMode=</a:t>
            </a:r>
            <a:r>
              <a:rPr b="0" lang="ru-RU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"singleTop"</a:t>
            </a:r>
            <a:endParaRPr sz="1800">
              <a:solidFill>
                <a:srgbClr val="388E3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900" y="1217016"/>
            <a:ext cx="5979301" cy="226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982575" y="1217025"/>
            <a:ext cx="4620900" cy="45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Отличия от </a:t>
            </a:r>
            <a:r>
              <a:rPr b="1" lang="ru-RU"/>
              <a:t>standard</a:t>
            </a:r>
            <a:r>
              <a:rPr lang="ru-RU"/>
              <a:t>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Если находится в стэке - то будет поднят наверх, с уничтожением всех </a:t>
            </a:r>
            <a:r>
              <a:rPr b="1" lang="ru-RU"/>
              <a:t>Activity</a:t>
            </a:r>
            <a:r>
              <a:rPr lang="ru-RU"/>
              <a:t>, которые находятся выше нее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Если изменить </a:t>
            </a:r>
            <a:r>
              <a:rPr b="1" lang="ru-RU"/>
              <a:t>taskAffinity</a:t>
            </a:r>
            <a:r>
              <a:rPr lang="ru-RU"/>
              <a:t>, то заработает как в оке - будет создана для нее отдельная </a:t>
            </a:r>
            <a:r>
              <a:rPr b="1" lang="ru-RU"/>
              <a:t>Task</a:t>
            </a:r>
            <a:r>
              <a:rPr lang="ru-RU"/>
              <a:t>.</a:t>
            </a:r>
            <a:endParaRPr/>
          </a:p>
        </p:txBody>
      </p:sp>
      <p:sp>
        <p:nvSpPr>
          <p:cNvPr id="335" name="Google Shape;335;p32"/>
          <p:cNvSpPr txBox="1"/>
          <p:nvPr>
            <p:ph idx="2" type="body"/>
          </p:nvPr>
        </p:nvSpPr>
        <p:spPr>
          <a:xfrm>
            <a:off x="982575" y="788622"/>
            <a:ext cx="9726300" cy="42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800">
                <a:solidFill>
                  <a:srgbClr val="87109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b="0" lang="ru-RU" sz="1800">
                <a:solidFill>
                  <a:srgbClr val="174AD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:launchMode=</a:t>
            </a:r>
            <a:r>
              <a:rPr b="0" lang="ru-RU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"singleTask"</a:t>
            </a:r>
            <a:endParaRPr sz="1800">
              <a:solidFill>
                <a:srgbClr val="388E3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900" y="1217013"/>
            <a:ext cx="5979301" cy="226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900" y="3481400"/>
            <a:ext cx="5979301" cy="267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idx="1" type="body"/>
          </p:nvPr>
        </p:nvSpPr>
        <p:spPr>
          <a:xfrm>
            <a:off x="982575" y="1217025"/>
            <a:ext cx="4620900" cy="45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Отличия от </a:t>
            </a:r>
            <a:r>
              <a:rPr b="1" lang="ru-RU"/>
              <a:t>standard</a:t>
            </a:r>
            <a:r>
              <a:rPr lang="ru-RU"/>
              <a:t>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При запуске будет создан для нее отдельный Task. Если экземпляр уже создан, то будет поднят старый экземпляр и вызван метод onNewIntent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По дефолту новый Task перекрывает старый Task и не позволяет его увидеть в списке задач. Чтобы это исправить - потребуется указать taskAffinity</a:t>
            </a:r>
            <a:endParaRPr/>
          </a:p>
        </p:txBody>
      </p:sp>
      <p:sp>
        <p:nvSpPr>
          <p:cNvPr id="344" name="Google Shape;344;p33"/>
          <p:cNvSpPr txBox="1"/>
          <p:nvPr>
            <p:ph idx="2" type="body"/>
          </p:nvPr>
        </p:nvSpPr>
        <p:spPr>
          <a:xfrm>
            <a:off x="982575" y="788622"/>
            <a:ext cx="9726300" cy="42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800">
                <a:solidFill>
                  <a:srgbClr val="87109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b="0" lang="ru-RU" sz="1800">
                <a:solidFill>
                  <a:srgbClr val="174AD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:launchMode=</a:t>
            </a:r>
            <a:r>
              <a:rPr b="0" lang="ru-RU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"singleInstance"</a:t>
            </a:r>
            <a:endParaRPr sz="1800">
              <a:solidFill>
                <a:srgbClr val="388E3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000" y="1217025"/>
            <a:ext cx="4075893" cy="2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idx="1" type="body"/>
          </p:nvPr>
        </p:nvSpPr>
        <p:spPr>
          <a:xfrm>
            <a:off x="982575" y="1612425"/>
            <a:ext cx="9726300" cy="23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Система обрабатывает сама изменений конфигураций (переворот экрана, изменение локали и т.п.) - просто убивает вашу </a:t>
            </a:r>
            <a:r>
              <a:rPr b="1" lang="ru-RU"/>
              <a:t>Activity</a:t>
            </a:r>
            <a:r>
              <a:rPr lang="ru-RU"/>
              <a:t>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мы не желаем смерти </a:t>
            </a:r>
            <a:r>
              <a:rPr b="1" lang="ru-RU"/>
              <a:t>Activity</a:t>
            </a:r>
            <a:r>
              <a:rPr lang="ru-RU"/>
              <a:t>, то можем в манифесте обозначить, какие изменения конфигураций будем обрабатывать самостоятельно.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 помощи параметра </a:t>
            </a:r>
            <a:r>
              <a:rPr lang="ru-RU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ru-RU">
                <a:solidFill>
                  <a:srgbClr val="174A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:configChanges</a:t>
            </a:r>
            <a:r>
              <a:rPr lang="ru-RU"/>
              <a:t>. Тогда, вместо убийства Activity, система вызовет метод </a:t>
            </a:r>
            <a:r>
              <a:rPr b="1" lang="ru-RU"/>
              <a:t>Activity.onConfigurationChanged.</a:t>
            </a:r>
            <a:endParaRPr b="1"/>
          </a:p>
        </p:txBody>
      </p:sp>
      <p:sp>
        <p:nvSpPr>
          <p:cNvPr id="352" name="Google Shape;352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Изменение конфигурации</a:t>
            </a:r>
            <a:endParaRPr/>
          </a:p>
        </p:txBody>
      </p:sp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3296325" y="4329225"/>
            <a:ext cx="5098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android:supportsPictureInPicture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android:configChanges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|locale|layoutDirection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|screenSize|smallestScreenSize|screenLayout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1" type="body"/>
          </p:nvPr>
        </p:nvSpPr>
        <p:spPr>
          <a:xfrm>
            <a:off x="982575" y="1612425"/>
            <a:ext cx="74535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Частный случай мультиоконного UI - в данном случае, это небольшой экран поверх экрана;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телефонах доступен с 26 API (Android 8.0)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Режим </a:t>
            </a:r>
            <a:r>
              <a:rPr b="1" lang="ru-RU"/>
              <a:t>PiP </a:t>
            </a:r>
            <a:r>
              <a:rPr lang="ru-RU"/>
              <a:t>можно вызвать целенаправленно, либо перейти в него при сворачивании или закрытии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360" name="Google Shape;360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Picture In Picture</a:t>
            </a:r>
            <a:endParaRPr/>
          </a:p>
        </p:txBody>
      </p: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3225" y="449326"/>
            <a:ext cx="3009775" cy="59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idx="1" type="body"/>
          </p:nvPr>
        </p:nvSpPr>
        <p:spPr>
          <a:xfrm>
            <a:off x="982575" y="2573450"/>
            <a:ext cx="4755900" cy="57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manifest</a:t>
            </a:r>
            <a:endParaRPr b="1"/>
          </a:p>
        </p:txBody>
      </p:sp>
      <p:sp>
        <p:nvSpPr>
          <p:cNvPr id="368" name="Google Shape;368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настроить PiP?</a:t>
            </a:r>
            <a:endParaRPr/>
          </a:p>
        </p:txBody>
      </p:sp>
      <p:sp>
        <p:nvSpPr>
          <p:cNvPr id="369" name="Google Shape;369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982575" y="3145850"/>
            <a:ext cx="47559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android:supportsPictureInPicture</a:t>
            </a: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android:configChanges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|locale|layoutDirection</a:t>
            </a:r>
            <a:endParaRPr sz="11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|screenSize|smallestScreenSize|screenLayout</a:t>
            </a: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5977475" y="914325"/>
            <a:ext cx="3406800" cy="57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коде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372" name="Google Shape;372;p36"/>
          <p:cNvSpPr txBox="1"/>
          <p:nvPr/>
        </p:nvSpPr>
        <p:spPr>
          <a:xfrm>
            <a:off x="5977475" y="1486725"/>
            <a:ext cx="5962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onPictureInPictureModeChanged(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isInPictureInPictureMode: Boolean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, newConfig: Configuration?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onUserLeaveHint()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(hasPipFeature())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params = PictureInPictureParams.Builder().build()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enterPictureInPictureMode(params)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hasPipFeature(): Boolean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Build.VERSION.SDK_INT &gt;= Build.VERSION_CODES.O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&amp;&amp; packageManager.hasSystemFeature(PackageManager.FEATURE_PICTURE_IN_PICTURE)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showPipManually()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params = PictureInPictureParams.Builder().build()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enterPictureInPictureMode(params)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idx="1" type="body"/>
          </p:nvPr>
        </p:nvSpPr>
        <p:spPr>
          <a:xfrm>
            <a:off x="982575" y="1612425"/>
            <a:ext cx="107184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запуска активити внутри приложения, гугл рекомендует использовать явное намерение вида </a:t>
            </a: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(context, </a:t>
            </a:r>
            <a:r>
              <a:rPr lang="ru-RU" sz="1700">
                <a:solidFill>
                  <a:srgbClr val="00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SecondActivity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i="1" lang="ru-RU" sz="1700">
                <a:solidFill>
                  <a:srgbClr val="87109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Однако, для запуска </a:t>
            </a:r>
            <a:r>
              <a:rPr b="1" lang="ru-RU"/>
              <a:t>Activity </a:t>
            </a:r>
            <a:r>
              <a:rPr lang="ru-RU"/>
              <a:t>извне - потребуется использовать “неявный вызов” при помощи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&gt;:</a:t>
            </a:r>
            <a:endParaRPr sz="1700">
              <a:solidFill>
                <a:srgbClr val="08080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Внутри фильтра надо будет указать действие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action&gt;</a:t>
            </a:r>
            <a:r>
              <a:rPr lang="ru-RU"/>
              <a:t>.</a:t>
            </a:r>
            <a:endParaRPr sz="1700">
              <a:solidFill>
                <a:srgbClr val="0033B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Можно добавить реагирование на какой-нить линк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data&gt;</a:t>
            </a:r>
            <a:r>
              <a:rPr lang="ru-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Указать категория (говорится что не обязательно, но на практике...) </a:t>
            </a:r>
            <a:r>
              <a:rPr lang="ru-RU" sz="1700">
                <a:solidFill>
                  <a:srgbClr val="08080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700">
                <a:solidFill>
                  <a:srgbClr val="0033B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category&gt;</a:t>
            </a:r>
            <a:r>
              <a:rPr lang="ru-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3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Триггеры для запуска</a:t>
            </a:r>
            <a:endParaRPr/>
          </a:p>
        </p:txBody>
      </p:sp>
      <p:sp>
        <p:nvSpPr>
          <p:cNvPr id="379" name="Google Shape;379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idx="1" type="body"/>
          </p:nvPr>
        </p:nvSpPr>
        <p:spPr>
          <a:xfrm>
            <a:off x="1651825" y="5243579"/>
            <a:ext cx="5799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переводе на русский… “Намерение”</a:t>
            </a:r>
            <a:endParaRPr/>
          </a:p>
        </p:txBody>
      </p:sp>
      <p:sp>
        <p:nvSpPr>
          <p:cNvPr id="385" name="Google Shape;385;p38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Intent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7487278" y="3766046"/>
            <a:ext cx="345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 txBox="1"/>
          <p:nvPr>
            <p:ph idx="2" type="body"/>
          </p:nvPr>
        </p:nvSpPr>
        <p:spPr>
          <a:xfrm>
            <a:off x="7487278" y="1996403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idx="1" type="body"/>
          </p:nvPr>
        </p:nvSpPr>
        <p:spPr>
          <a:xfrm>
            <a:off x="982575" y="1612425"/>
            <a:ext cx="6314100" cy="43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Объект для описания операции для исполнения его системой.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Explicit intent</a:t>
            </a:r>
            <a:r>
              <a:rPr lang="ru-RU"/>
              <a:t> - Явное “намерение”. Указываем класс, к которому хотим обратиться.</a:t>
            </a:r>
            <a:endParaRPr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(context, SecondActivity.class)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Implicit intent</a:t>
            </a:r>
            <a:r>
              <a:rPr lang="ru-RU">
                <a:solidFill>
                  <a:schemeClr val="dk1"/>
                </a:solidFill>
              </a:rPr>
              <a:t> - Неявное “намерение”. Указываем данные, а далее система собирает список обработчиков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ACTION_VIEW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Uri.parse(url))</a:t>
            </a:r>
            <a:endParaRPr sz="1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ru-RU" sz="1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ACTION_CALL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.setData(Uri.parse(</a:t>
            </a:r>
            <a:r>
              <a:rPr lang="ru-RU" sz="1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"tel:555–555–5555"</a:t>
            </a:r>
            <a:r>
              <a:rPr lang="ru-RU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392" name="Google Shape;392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3" name="Google Shape;393;p39"/>
          <p:cNvSpPr txBox="1"/>
          <p:nvPr/>
        </p:nvSpPr>
        <p:spPr>
          <a:xfrm>
            <a:off x="6008925" y="4010375"/>
            <a:ext cx="5850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664" y="1101840"/>
            <a:ext cx="4494375" cy="2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передачи не стандартизированных параметров, используется объект </a:t>
            </a:r>
            <a:r>
              <a:rPr b="1" lang="ru-RU"/>
              <a:t>Bundle. </a:t>
            </a:r>
            <a:r>
              <a:rPr lang="ru-RU"/>
              <a:t>У </a:t>
            </a:r>
            <a:r>
              <a:rPr b="1" lang="ru-RU"/>
              <a:t>Intent </a:t>
            </a:r>
            <a:r>
              <a:rPr lang="ru-RU"/>
              <a:t>есть методы, которые обращаются к </a:t>
            </a:r>
            <a:r>
              <a:rPr b="1" lang="ru-RU"/>
              <a:t>Bundle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intent.putExtra</a:t>
            </a:r>
            <a:r>
              <a:rPr lang="ru-RU"/>
              <a:t> - одно название, разные параметры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ограничения: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передавать только примитивы, строки, </a:t>
            </a:r>
            <a:r>
              <a:rPr b="1" lang="ru-RU"/>
              <a:t>Parcelable </a:t>
            </a:r>
            <a:r>
              <a:rPr lang="ru-RU"/>
              <a:t>и </a:t>
            </a:r>
            <a:r>
              <a:rPr b="1" lang="ru-RU"/>
              <a:t>Serializable </a:t>
            </a:r>
            <a:r>
              <a:rPr lang="ru-RU"/>
              <a:t>объекты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Есть ограничение на вес </a:t>
            </a:r>
            <a:r>
              <a:rPr b="1" lang="ru-RU"/>
              <a:t>Bundle </a:t>
            </a:r>
            <a:r>
              <a:rPr lang="ru-RU"/>
              <a:t>(нет алгоритма, чтобы понять какой именно)</a:t>
            </a:r>
            <a:endParaRPr/>
          </a:p>
        </p:txBody>
      </p:sp>
      <p:sp>
        <p:nvSpPr>
          <p:cNvPr id="400" name="Google Shape;400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Передача данных?</a:t>
            </a:r>
            <a:endParaRPr/>
          </a:p>
        </p:txBody>
      </p:sp>
      <p:sp>
        <p:nvSpPr>
          <p:cNvPr id="401" name="Google Shape;401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 </a:t>
            </a:r>
            <a:r>
              <a:rPr b="1" lang="ru-RU"/>
              <a:t>Activity </a:t>
            </a:r>
            <a:r>
              <a:rPr lang="ru-RU"/>
              <a:t>(про это и поговорим):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startActivity </a:t>
            </a:r>
            <a:r>
              <a:rPr lang="ru-RU"/>
              <a:t>- запустить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 strike="sngStrike">
                <a:solidFill>
                  <a:schemeClr val="dk1"/>
                </a:solidFill>
              </a:rPr>
              <a:t>startActivityForResult </a:t>
            </a:r>
            <a:r>
              <a:rPr lang="ru-RU" strike="sngStrike">
                <a:solidFill>
                  <a:schemeClr val="dk1"/>
                </a:solidFill>
              </a:rPr>
              <a:t>- запустить </a:t>
            </a:r>
            <a:r>
              <a:rPr b="1" lang="ru-RU" strike="sngStrike">
                <a:solidFill>
                  <a:schemeClr val="dk1"/>
                </a:solidFill>
              </a:rPr>
              <a:t>Activity </a:t>
            </a:r>
            <a:r>
              <a:rPr lang="ru-RU" strike="sngStrike">
                <a:solidFill>
                  <a:schemeClr val="dk1"/>
                </a:solidFill>
              </a:rPr>
              <a:t>с ожиданием результата</a:t>
            </a:r>
            <a:endParaRPr strike="sngStrike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ActivityResultContract </a:t>
            </a:r>
            <a:r>
              <a:rPr lang="ru-RU">
                <a:solidFill>
                  <a:schemeClr val="dk1"/>
                </a:solidFill>
              </a:rPr>
              <a:t>- запустить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с ожиданием результата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 </a:t>
            </a:r>
            <a:r>
              <a:rPr b="1" lang="ru-RU"/>
              <a:t>Service </a:t>
            </a:r>
            <a:r>
              <a:rPr lang="ru-RU"/>
              <a:t>(службы...):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startService </a:t>
            </a:r>
            <a:r>
              <a:rPr lang="ru-RU"/>
              <a:t>- отправить команду в </a:t>
            </a:r>
            <a:r>
              <a:rPr b="1" lang="ru-RU"/>
              <a:t>Service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Доставка сообщений, при помощи </a:t>
            </a:r>
            <a:r>
              <a:rPr b="1" lang="ru-RU"/>
              <a:t>BroadcastReceiver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sendBroadcast </a:t>
            </a:r>
            <a:r>
              <a:rPr lang="ru-RU"/>
              <a:t>- отправить сообщение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sendOrderedBroadcast </a:t>
            </a:r>
            <a:r>
              <a:rPr lang="ru-RU">
                <a:solidFill>
                  <a:schemeClr val="dk1"/>
                </a:solidFill>
              </a:rPr>
              <a:t>- отправить сообщение… по порядку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чего используется</a:t>
            </a:r>
            <a:endParaRPr/>
          </a:p>
        </p:txBody>
      </p:sp>
      <p:sp>
        <p:nvSpPr>
          <p:cNvPr id="408" name="Google Shape;408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idx="1" type="body"/>
          </p:nvPr>
        </p:nvSpPr>
        <p:spPr>
          <a:xfrm>
            <a:off x="982575" y="1612425"/>
            <a:ext cx="10706100" cy="15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trike="sngStrike"/>
              <a:t>Если нам надо просто запустить следующий экран, то можно используется метод </a:t>
            </a:r>
            <a:r>
              <a:rPr b="1" lang="ru-RU" strike="sngStrike"/>
              <a:t>startActivity()</a:t>
            </a:r>
            <a:r>
              <a:rPr lang="ru-RU" strike="sngStrike"/>
              <a:t>, если же мы хотим запустить экран, и обработать результат исполнения, то используем метод </a:t>
            </a:r>
            <a:r>
              <a:rPr b="1" lang="ru-RU" strike="sngStrike"/>
              <a:t>startActivityForResult()</a:t>
            </a:r>
            <a:r>
              <a:rPr lang="ru-RU" strike="sngStrike"/>
              <a:t>.</a:t>
            </a:r>
            <a:endParaRPr strike="sngStrik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trike="sngStrike"/>
              <a:t>И переопределить метод </a:t>
            </a:r>
            <a:r>
              <a:rPr b="1" lang="ru-RU" strike="sngStrike"/>
              <a:t>onActivityResult()</a:t>
            </a:r>
            <a:r>
              <a:rPr lang="ru-RU" strike="sngStrike"/>
              <a:t>, что бы обработать результат исполнения.</a:t>
            </a:r>
            <a:endParaRPr strike="sngStrike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Обработка результата</a:t>
            </a:r>
            <a:endParaRPr/>
          </a:p>
        </p:txBody>
      </p:sp>
      <p:sp>
        <p:nvSpPr>
          <p:cNvPr id="415" name="Google Shape;415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6" name="Google Shape;416;p42"/>
          <p:cNvSpPr txBox="1"/>
          <p:nvPr/>
        </p:nvSpPr>
        <p:spPr>
          <a:xfrm>
            <a:off x="982575" y="3206925"/>
            <a:ext cx="5599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.setOnClickListener </a:t>
            </a: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300" strike="sngStrike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 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Intent(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ru-RU" sz="1300" strike="sngStrike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ACTION_OPEN_DOCUMENT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1" lang="ru-RU" sz="1300" strike="sngStrike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apply </a:t>
            </a: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addCategory(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ru-RU" sz="1300" strike="sngStrike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CATEGORY_OPENABLE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startActivityForResult(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300" strike="sngStrike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PICK_FILE_CODE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4144400" y="4792425"/>
            <a:ext cx="764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ru-RU" sz="1300" strike="sngStrike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onActivityResult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(requestCode: 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resultCode: 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data: </a:t>
            </a:r>
            <a:r>
              <a:rPr lang="ru-RU" sz="1300" strike="sngStrike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?) {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300" strike="sngStrike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(requestCode) {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300" strike="sngStrike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PICK_FILE_CODE 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 handleResult(resultCode, data)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300" strike="sngStrike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ru-RU" sz="1300" strike="sngStrike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.onActivityResult(requestCode, resultCode, data)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strike="sngStrike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strike="sngStrike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982575" y="1612425"/>
            <a:ext cx="9726300" cy="20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Компонент который позволяет зарегистрироваться на получение результата из другой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Требуется создать </a:t>
            </a:r>
            <a:r>
              <a:rPr b="1" lang="ru-RU"/>
              <a:t>ActivityResultContract </a:t>
            </a:r>
            <a:r>
              <a:rPr lang="ru-RU"/>
              <a:t>или взять подходящий в </a:t>
            </a:r>
            <a:r>
              <a:rPr b="1" lang="ru-RU">
                <a:solidFill>
                  <a:schemeClr val="dk1"/>
                </a:solidFill>
              </a:rPr>
              <a:t>ActivityResultContracts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ru-RU">
                <a:solidFill>
                  <a:schemeClr val="dk1"/>
                </a:solidFill>
              </a:rPr>
              <a:t>Зарегистрировать его </a:t>
            </a:r>
            <a:r>
              <a:rPr b="1" lang="ru-RU">
                <a:solidFill>
                  <a:schemeClr val="dk1"/>
                </a:solidFill>
              </a:rPr>
              <a:t>registerForActivityResult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ru-RU">
                <a:solidFill>
                  <a:schemeClr val="dk1"/>
                </a:solidFill>
              </a:rPr>
              <a:t>Запустить - </a:t>
            </a:r>
            <a:r>
              <a:rPr b="1" lang="ru-RU">
                <a:solidFill>
                  <a:schemeClr val="dk1"/>
                </a:solidFill>
              </a:rPr>
              <a:t>ActivityResultContract.launch()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ActivityResultContract для обработки результата</a:t>
            </a:r>
            <a:endParaRPr/>
          </a:p>
        </p:txBody>
      </p:sp>
      <p:sp>
        <p:nvSpPr>
          <p:cNvPr id="424" name="Google Shape;424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5" name="Google Shape;425;p43"/>
          <p:cNvSpPr txBox="1"/>
          <p:nvPr/>
        </p:nvSpPr>
        <p:spPr>
          <a:xfrm>
            <a:off x="2142875" y="3933575"/>
            <a:ext cx="8370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4271AE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MySecondActivityContract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ActivityResultContract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String, Int?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&gt;() {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4271AE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createIntent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(context: Context, input: String?)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: Intent {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// Создать Intent для запуска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4271AE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parseResult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(resultCode: Int, intent: Intent?)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// Обработать и вернуть результат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4271AE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getSynchronousResult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(context: Context, input: String?)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: SynchronousResult&lt;</a:t>
            </a:r>
            <a:r>
              <a:rPr lang="ru-RU" sz="1050">
                <a:solidFill>
                  <a:srgbClr val="F5871F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?&gt;? {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ru-RU" sz="1050">
                <a:solidFill>
                  <a:srgbClr val="8959A8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// Если сможем свалдировать и вернуть результат без перехода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4D4D4C"/>
              </a:solidFill>
              <a:highlight>
                <a:srgbClr val="FBFD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4D4D4C"/>
                </a:solidFill>
                <a:highlight>
                  <a:srgbClr val="FBFD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Примеры использования</a:t>
            </a:r>
            <a:endParaRPr/>
          </a:p>
        </p:txBody>
      </p:sp>
      <p:sp>
        <p:nvSpPr>
          <p:cNvPr id="431" name="Google Shape;431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432" name="Google Shape;432;p44"/>
          <p:cNvGraphicFramePr/>
          <p:nvPr/>
        </p:nvGraphicFramePr>
        <p:xfrm>
          <a:off x="2141550" y="16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{22DD248A-3B66-457D-B118-7BBA805C3EB8}</a:tableStyleId>
              </a:tblPr>
              <a:tblGrid>
                <a:gridCol w="2667675"/>
                <a:gridCol w="5899650"/>
              </a:tblGrid>
              <a:tr h="97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Отправить письмо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ACTION_SENDTO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Uri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.parse(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"mailto:"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putExtra(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EXTRA_EMAIL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addresses)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putExtra(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EXTRA_SUBJECT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"subject"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Выбрать контакт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ACTION_PICK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ContactsContract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Contacts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CONTENT_TYPE</a:t>
                      </a:r>
                      <a:endParaRPr i="1" sz="1200">
                        <a:solidFill>
                          <a:srgbClr val="871094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Выбрать файл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ACTION_OPEN_DOCUMENT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addCategory(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CATEGORY_OPENABLE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Показать на карте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ACTION_VIEW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"geo:0,0?q=55.8036198,37.409378(LiveHere)"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toUri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Вызвать звонилку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ACTION_DIAL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).</a:t>
                      </a:r>
                      <a:r>
                        <a:rPr i="1" lang="ru-RU" sz="1200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apply </a:t>
                      </a: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Uri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.parse(</a:t>
                      </a:r>
                      <a:r>
                        <a:rPr lang="ru-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"tel:+78001234567"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Wi-Fi настройки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 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intent 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Intent(</a:t>
                      </a:r>
                      <a:r>
                        <a:rPr lang="ru-RU" sz="12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Settings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2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ACTION_WIFI_SETTINGS</a:t>
                      </a:r>
                      <a:r>
                        <a:rPr lang="ru-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Fragment-ируем:)</a:t>
            </a:r>
            <a:endParaRPr/>
          </a:p>
        </p:txBody>
      </p:sp>
      <p:sp>
        <p:nvSpPr>
          <p:cNvPr id="438" name="Google Shape;438;p45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Fragment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Модульные, переиспользуемые (?) части пользовательского интерфейса. Они не самостоятельны - зависят от </a:t>
            </a:r>
            <a:r>
              <a:rPr b="1" lang="ru-RU"/>
              <a:t>Activity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 плюсы: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Экран можно разбить на части, и одну из этих частей, со всей логикой, можно переиспользовать на других экранах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собирать один большой экран из отдельных мелких экранов (то что на телефоне может быть разными экранами, на планшете можно сделать одним экраном)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Чистит ресурсы при попадании в стэк (в отличии от </a:t>
            </a:r>
            <a:r>
              <a:rPr b="1" lang="ru-RU"/>
              <a:t>Activity</a:t>
            </a:r>
            <a:r>
              <a:rPr lang="ru-RU"/>
              <a:t>)</a:t>
            </a:r>
            <a:endParaRPr/>
          </a:p>
        </p:txBody>
      </p:sp>
      <p:sp>
        <p:nvSpPr>
          <p:cNvPr id="444" name="Google Shape;444;p4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445" name="Google Shape;445;p4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Картинка для привлечения внимания</a:t>
            </a:r>
            <a:endParaRPr/>
          </a:p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46" y="1537769"/>
            <a:ext cx="8380705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>
            <p:ph idx="1" type="body"/>
          </p:nvPr>
        </p:nvSpPr>
        <p:spPr>
          <a:xfrm>
            <a:off x="982575" y="4646350"/>
            <a:ext cx="9726300" cy="1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… Верстка делается так же, как и в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458" name="Google Shape;458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чего состоит?</a:t>
            </a:r>
            <a:endParaRPr/>
          </a:p>
        </p:txBody>
      </p:sp>
      <p:sp>
        <p:nvSpPr>
          <p:cNvPr id="459" name="Google Shape;459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0" name="Google Shape;460;p48"/>
          <p:cNvSpPr txBox="1"/>
          <p:nvPr/>
        </p:nvSpPr>
        <p:spPr>
          <a:xfrm>
            <a:off x="982575" y="1612425"/>
            <a:ext cx="10651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MyFragment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Fragment()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ru-RU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(inflater: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LayoutInflater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container: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?, savedInstanceState: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Bundle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?):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inflater.inflate(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ru-RU" sz="1200">
                <a:solidFill>
                  <a:srgbClr val="87109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content_main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container,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или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MyFragment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Fragment()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contentView: View = ...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ru-RU" sz="1200">
                <a:solidFill>
                  <a:srgbClr val="0062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(inflater: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LayoutInflater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container: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?, savedInstanceState: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Bundle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?): </a:t>
            </a:r>
            <a:r>
              <a:rPr lang="ru-RU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 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-RU" sz="12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contentView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982570" y="2941866"/>
            <a:ext cx="3709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257" name="Google Shape;257;p22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помним?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Activity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View/ViewGroup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успели сделать?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ваша работа с проектом?</a:t>
            </a:r>
            <a:endParaRPr/>
          </a:p>
        </p:txBody>
      </p:sp>
      <p:sp>
        <p:nvSpPr>
          <p:cNvPr id="259" name="Google Shape;259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использовать?</a:t>
            </a:r>
            <a:endParaRPr/>
          </a:p>
        </p:txBody>
      </p:sp>
      <p:sp>
        <p:nvSpPr>
          <p:cNvPr id="466" name="Google Shape;466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467" name="Google Shape;467;p49"/>
          <p:cNvGraphicFramePr/>
          <p:nvPr/>
        </p:nvGraphicFramePr>
        <p:xfrm>
          <a:off x="952500" y="16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{22DD248A-3B66-457D-B118-7BBA805C3EB8}</a:tableStyleId>
              </a:tblPr>
              <a:tblGrid>
                <a:gridCol w="5143500"/>
                <a:gridCol w="5143500"/>
              </a:tblGrid>
              <a:tr h="4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Статическая инициализация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Динамическая инициализация</a:t>
                      </a:r>
                      <a:endParaRPr b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 верстке</a:t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ru-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fragment</a:t>
                      </a:r>
                      <a:endParaRPr sz="1100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xmlns: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="http://schemas.android.com/apk/res/android"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:name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="ru.example.myapplication.MyFragment"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:layout_height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="match_parent"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android</a:t>
                      </a:r>
                      <a:r>
                        <a:rPr lang="ru-RU" sz="1100">
                          <a:solidFill>
                            <a:srgbClr val="174AD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:layout_width</a:t>
                      </a: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="match_parent"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Подразумевается что этот фрагмент не будет заменяться</a:t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 коде</a:t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supportFragmentManager</a:t>
                      </a:r>
                      <a:endParaRPr i="1" sz="1100">
                        <a:solidFill>
                          <a:srgbClr val="871094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.beginTransaction()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.replace(</a:t>
                      </a:r>
                      <a:r>
                        <a:rPr lang="ru-RU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ru-RU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i="1" lang="ru-RU" sz="1100">
                          <a:solidFill>
                            <a:srgbClr val="87109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container</a:t>
                      </a: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MyFragment())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.commit()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 данном случае, создаем транзакцию, для того, чтобы подменить фрагмент, который находится во </a:t>
                      </a:r>
                      <a:r>
                        <a:rPr b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View </a:t>
                      </a:r>
                      <a:r>
                        <a:rPr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 идентификатором </a:t>
                      </a:r>
                      <a:r>
                        <a:rPr i="1" lang="ru-RU" sz="1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container</a:t>
                      </a:r>
                      <a:endParaRPr i="1" sz="1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idx="1" type="body"/>
          </p:nvPr>
        </p:nvSpPr>
        <p:spPr>
          <a:xfrm>
            <a:off x="982575" y="1612425"/>
            <a:ext cx="10757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FragmentManager</a:t>
            </a:r>
            <a:r>
              <a:rPr lang="ru-RU"/>
              <a:t> - главный компонент для управления фрагментами. </a:t>
            </a:r>
            <a:r>
              <a:rPr b="1" lang="ru-RU"/>
              <a:t>FragmentTransaction </a:t>
            </a:r>
            <a:r>
              <a:rPr lang="ru-RU"/>
              <a:t>- транзакция, для внесения изменения стэка фрагментов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Транзакция</a:t>
            </a:r>
            <a:endParaRPr/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5" name="Google Shape;475;p50"/>
          <p:cNvSpPr txBox="1"/>
          <p:nvPr/>
        </p:nvSpPr>
        <p:spPr>
          <a:xfrm>
            <a:off x="1781925" y="2436225"/>
            <a:ext cx="81276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.beginTransaction()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Создать транзакцию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.add()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добавить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.remove()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удалить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.replace()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заменить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.setTransition()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анимация переходов (из имеющихся)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.setCustomAnimations()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анимация перехода (своя)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.setSharedElement()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для анимации “перемещения” View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.addToBackStack()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добавить запись в стэк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.commitAllowingStateLoss()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commit(), закончить транзакцию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982575" y="1612425"/>
            <a:ext cx="10077900" cy="43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FragmentManager </a:t>
            </a:r>
            <a:r>
              <a:rPr lang="ru-RU">
                <a:solidFill>
                  <a:schemeClr val="dk1"/>
                </a:solidFill>
              </a:rPr>
              <a:t>принадлежит </a:t>
            </a:r>
            <a:r>
              <a:rPr b="1" lang="ru-RU">
                <a:solidFill>
                  <a:schemeClr val="dk1"/>
                </a:solidFill>
              </a:rPr>
              <a:t>Activity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FragmentManager </a:t>
            </a:r>
            <a:r>
              <a:rPr lang="ru-RU"/>
              <a:t>контролит стэк фрагментов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посмотреть элементы стэка: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getFragments()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findFragmentByTag()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findFragmentById()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Работа с записями: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addOnBackStackChangedListener()</a:t>
            </a:r>
            <a:r>
              <a:rPr lang="ru-RU" sz="2000">
                <a:solidFill>
                  <a:schemeClr val="dk1"/>
                </a:solidFill>
              </a:rPr>
              <a:t> - подписаться на изменения стэка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getBackStackEntryCount()</a:t>
            </a:r>
            <a:r>
              <a:rPr lang="ru-RU" sz="2000">
                <a:solidFill>
                  <a:schemeClr val="dk1"/>
                </a:solidFill>
              </a:rPr>
              <a:t> - количество записей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getBackStackEntryAt(index)</a:t>
            </a:r>
            <a:r>
              <a:rPr lang="ru-RU" sz="2000">
                <a:solidFill>
                  <a:schemeClr val="dk1"/>
                </a:solidFill>
              </a:rPr>
              <a:t> - взять запись по индексу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popBackStack()</a:t>
            </a:r>
            <a:r>
              <a:rPr lang="ru-RU" sz="2000">
                <a:solidFill>
                  <a:schemeClr val="dk1"/>
                </a:solidFill>
              </a:rPr>
              <a:t> - убрать верхний элемент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1" name="Google Shape;481;p5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Стэк </a:t>
            </a:r>
            <a:endParaRPr/>
          </a:p>
        </p:txBody>
      </p: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idx="1" type="body"/>
          </p:nvPr>
        </p:nvSpPr>
        <p:spPr>
          <a:xfrm>
            <a:off x="982575" y="1612425"/>
            <a:ext cx="10428900" cy="445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Fragment </a:t>
            </a:r>
            <a:r>
              <a:rPr lang="ru-RU"/>
              <a:t>- самый обычный вариант. Все что описано применимо к нему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DialogFragment </a:t>
            </a:r>
            <a:r>
              <a:rPr lang="ru-RU"/>
              <a:t>- для отображения диалогов (через метод </a:t>
            </a:r>
            <a:r>
              <a:rPr b="1" lang="ru-RU"/>
              <a:t>show</a:t>
            </a:r>
            <a:r>
              <a:rPr lang="ru-RU"/>
              <a:t>). Но так же умеет все то, что и </a:t>
            </a:r>
            <a:r>
              <a:rPr b="1" lang="ru-RU"/>
              <a:t>Fragment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Специализированные (не видел чтобы использовали их)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ListFragment </a:t>
            </a:r>
            <a:r>
              <a:rPr lang="ru-RU"/>
              <a:t>- заточен под </a:t>
            </a:r>
            <a:r>
              <a:rPr b="1" lang="ru-RU"/>
              <a:t>ListView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PreferenceFragment </a:t>
            </a:r>
            <a:r>
              <a:rPr lang="ru-RU"/>
              <a:t>- </a:t>
            </a:r>
            <a:r>
              <a:rPr lang="ru-RU">
                <a:solidFill>
                  <a:schemeClr val="dk1"/>
                </a:solidFill>
              </a:rPr>
              <a:t>заточен под </a:t>
            </a:r>
            <a:r>
              <a:rPr b="1" lang="ru-RU">
                <a:solidFill>
                  <a:schemeClr val="dk1"/>
                </a:solidFill>
              </a:rPr>
              <a:t>&lt;PreferenceScreen&gt;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Еще был такой </a:t>
            </a:r>
            <a:r>
              <a:rPr b="1" lang="ru-RU">
                <a:solidFill>
                  <a:schemeClr val="dk1"/>
                </a:solidFill>
              </a:rPr>
              <a:t>WebViewFragment</a:t>
            </a:r>
            <a:r>
              <a:rPr lang="ru-RU">
                <a:solidFill>
                  <a:schemeClr val="dk1"/>
                </a:solidFill>
              </a:rPr>
              <a:t> - работал с </a:t>
            </a:r>
            <a:r>
              <a:rPr b="1" lang="ru-RU">
                <a:solidFill>
                  <a:schemeClr val="dk1"/>
                </a:solidFill>
              </a:rPr>
              <a:t>WebView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</a:rPr>
              <a:t>*Для работы с </a:t>
            </a:r>
            <a:r>
              <a:rPr b="1" lang="ru-RU" sz="1700">
                <a:solidFill>
                  <a:schemeClr val="dk1"/>
                </a:solidFill>
              </a:rPr>
              <a:t>FragmentManager </a:t>
            </a:r>
            <a:r>
              <a:rPr lang="ru-RU" sz="1700">
                <a:solidFill>
                  <a:schemeClr val="dk1"/>
                </a:solidFill>
              </a:rPr>
              <a:t>нужен </a:t>
            </a:r>
            <a:r>
              <a:rPr b="1" lang="ru-RU" sz="1700">
                <a:solidFill>
                  <a:schemeClr val="dk1"/>
                </a:solidFill>
              </a:rPr>
              <a:t>FragmentActivity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88" name="Google Shape;488;p5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Сами фрагменты</a:t>
            </a:r>
            <a:endParaRPr/>
          </a:p>
        </p:txBody>
      </p:sp>
      <p:sp>
        <p:nvSpPr>
          <p:cNvPr id="489" name="Google Shape;489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idx="1" type="body"/>
          </p:nvPr>
        </p:nvSpPr>
        <p:spPr>
          <a:xfrm>
            <a:off x="982575" y="16124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Информацию для инициализации в фрагмент можно передать при помощи метода </a:t>
            </a:r>
            <a:r>
              <a:rPr b="1" lang="ru-RU"/>
              <a:t>setArguments(Bundle)</a:t>
            </a:r>
            <a:r>
              <a:rPr lang="ru-RU"/>
              <a:t>. Конструктор у фрагмента лучше не перегружать</a:t>
            </a:r>
            <a:endParaRPr/>
          </a:p>
        </p:txBody>
      </p:sp>
      <p:sp>
        <p:nvSpPr>
          <p:cNvPr id="495" name="Google Shape;495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Best Practice! Создания фрагмента в коде</a:t>
            </a:r>
            <a:endParaRPr/>
          </a:p>
        </p:txBody>
      </p:sp>
      <p:sp>
        <p:nvSpPr>
          <p:cNvPr id="496" name="Google Shape;496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7" name="Google Shape;497;p53"/>
          <p:cNvSpPr txBox="1"/>
          <p:nvPr/>
        </p:nvSpPr>
        <p:spPr>
          <a:xfrm>
            <a:off x="2354150" y="2874525"/>
            <a:ext cx="6703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newInstance(droid: Droid): DroidDetailsFragment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extras = Bundle().apply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putSerializable(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EXTRAS_DROID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fragment = DroidDetailsFragment().apply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 = extras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fragment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>
            <p:ph idx="1" type="body"/>
          </p:nvPr>
        </p:nvSpPr>
        <p:spPr>
          <a:xfrm>
            <a:off x="982575" y="1612425"/>
            <a:ext cx="10699500" cy="9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 фрагменты тоже можно класть в стэк, почему бы тогда не попробовать писать приложение с одной </a:t>
            </a:r>
            <a:r>
              <a:rPr b="1" lang="ru-RU"/>
              <a:t>Activity </a:t>
            </a:r>
            <a:r>
              <a:rPr lang="ru-RU"/>
              <a:t>с кучей фрагментов?</a:t>
            </a:r>
            <a:endParaRPr/>
          </a:p>
        </p:txBody>
      </p:sp>
      <p:sp>
        <p:nvSpPr>
          <p:cNvPr id="503" name="Google Shape;503;p5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Hello SingleActivity</a:t>
            </a:r>
            <a:endParaRPr/>
          </a:p>
        </p:txBody>
      </p:sp>
      <p:sp>
        <p:nvSpPr>
          <p:cNvPr id="504" name="Google Shape;504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05" name="Google Shape;5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358" y="2503825"/>
            <a:ext cx="7541285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idx="1" type="body"/>
          </p:nvPr>
        </p:nvSpPr>
        <p:spPr>
          <a:xfrm>
            <a:off x="1651825" y="5243582"/>
            <a:ext cx="5799600" cy="5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Жизненный цикл</a:t>
            </a:r>
            <a:endParaRPr/>
          </a:p>
        </p:txBody>
      </p:sp>
      <p:sp>
        <p:nvSpPr>
          <p:cNvPr id="511" name="Google Shape;511;p55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Lifecycle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17" name="Google Shape;517;p56"/>
          <p:cNvPicPr preferRelativeResize="0"/>
          <p:nvPr/>
        </p:nvPicPr>
        <p:blipFill rotWithShape="1">
          <a:blip r:embed="rId3">
            <a:alphaModFix/>
          </a:blip>
          <a:srcRect b="1565" l="0" r="0" t="0"/>
          <a:stretch/>
        </p:blipFill>
        <p:spPr>
          <a:xfrm>
            <a:off x="3075050" y="61425"/>
            <a:ext cx="6041875" cy="6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800" y="604701"/>
            <a:ext cx="5417976" cy="55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7"/>
          <p:cNvSpPr txBox="1"/>
          <p:nvPr>
            <p:ph idx="1" type="body"/>
          </p:nvPr>
        </p:nvSpPr>
        <p:spPr>
          <a:xfrm>
            <a:off x="926575" y="1240975"/>
            <a:ext cx="5166300" cy="46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onCreate </a:t>
            </a:r>
            <a:r>
              <a:rPr lang="ru-RU"/>
              <a:t>- </a:t>
            </a:r>
            <a:r>
              <a:rPr b="1" lang="ru-RU"/>
              <a:t>onDestroy </a:t>
            </a:r>
            <a:r>
              <a:rPr lang="ru-RU"/>
              <a:t>- начало и конец жизненного пути компонента:)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onStart - onStop</a:t>
            </a:r>
            <a:r>
              <a:rPr lang="ru-RU"/>
              <a:t> - период видимости компонента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onResume - onPause</a:t>
            </a:r>
            <a:r>
              <a:rPr lang="ru-RU"/>
              <a:t> - период активности компонента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onSaveInstanceState </a:t>
            </a:r>
            <a:r>
              <a:rPr lang="ru-RU"/>
              <a:t>- намек системой, сохранить какие-нибудь данные для восстановления состояния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76" y="452801"/>
            <a:ext cx="6607300" cy="60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8"/>
          <p:cNvSpPr txBox="1"/>
          <p:nvPr>
            <p:ph idx="1" type="body"/>
          </p:nvPr>
        </p:nvSpPr>
        <p:spPr>
          <a:xfrm>
            <a:off x="917275" y="945150"/>
            <a:ext cx="4979700" cy="496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 фрагмента жизненный цикл немного длиннее, но его методы все равно соотносятся с методами </a:t>
            </a:r>
            <a:r>
              <a:rPr b="1" lang="ru-RU"/>
              <a:t>Activity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onAttach - onDetach</a:t>
            </a:r>
            <a:r>
              <a:rPr lang="ru-RU"/>
              <a:t> - фрагмент прикреплен к </a:t>
            </a:r>
            <a:r>
              <a:rPr b="1" lang="ru-RU"/>
              <a:t>Activity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onCreateView - onDestroyView</a:t>
            </a:r>
            <a:r>
              <a:rPr lang="ru-RU"/>
              <a:t> - создать и уничтожить интерфейсную часть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onViewCreated</a:t>
            </a:r>
            <a:r>
              <a:rPr lang="ru-RU">
                <a:solidFill>
                  <a:schemeClr val="dk1"/>
                </a:solidFill>
              </a:rPr>
              <a:t> - </a:t>
            </a:r>
            <a:r>
              <a:rPr b="1" lang="ru-RU">
                <a:solidFill>
                  <a:schemeClr val="dk1"/>
                </a:solidFill>
              </a:rPr>
              <a:t>View </a:t>
            </a:r>
            <a:r>
              <a:rPr lang="ru-RU">
                <a:solidFill>
                  <a:schemeClr val="dk1"/>
                </a:solidFill>
              </a:rPr>
              <a:t>установлена в </a:t>
            </a:r>
            <a:r>
              <a:rPr b="1" lang="ru-RU">
                <a:solidFill>
                  <a:schemeClr val="dk1"/>
                </a:solidFill>
              </a:rPr>
              <a:t>Fragment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onActivityCreated </a:t>
            </a:r>
            <a:r>
              <a:rPr lang="ru-RU">
                <a:solidFill>
                  <a:schemeClr val="dk1"/>
                </a:solidFill>
              </a:rPr>
              <a:t>- у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точно вызвался метод </a:t>
            </a:r>
            <a:r>
              <a:rPr b="1" lang="ru-RU">
                <a:solidFill>
                  <a:schemeClr val="dk1"/>
                </a:solidFill>
              </a:rPr>
              <a:t>onCreate </a:t>
            </a:r>
            <a:r>
              <a:rPr lang="ru-RU">
                <a:solidFill>
                  <a:schemeClr val="dk1"/>
                </a:solidFill>
              </a:rPr>
              <a:t>:)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6510338" y="996950"/>
            <a:ext cx="46989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Activity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Intent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Fragment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ts val="1800"/>
              <a:buAutoNum type="arabicPeriod"/>
            </a:pPr>
            <a:r>
              <a:rPr lang="ru-RU"/>
              <a:t>Lifecycle</a:t>
            </a:r>
            <a:endParaRPr/>
          </a:p>
        </p:txBody>
      </p:sp>
      <p:sp>
        <p:nvSpPr>
          <p:cNvPr id="265" name="Google Shape;265;p23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Оставляйте отзыв!</a:t>
            </a:r>
            <a:endParaRPr/>
          </a:p>
        </p:txBody>
      </p:sp>
      <p:sp>
        <p:nvSpPr>
          <p:cNvPr id="537" name="Google Shape;537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Один из главных основных компонентов приложения</a:t>
            </a:r>
            <a:endParaRPr/>
          </a:p>
        </p:txBody>
      </p:sp>
      <p:sp>
        <p:nvSpPr>
          <p:cNvPr id="271" name="Google Shape;271;p24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Activity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idx="1" type="body"/>
          </p:nvPr>
        </p:nvSpPr>
        <p:spPr>
          <a:xfrm>
            <a:off x="982575" y="1612525"/>
            <a:ext cx="60900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Входит в список основных компонентов приложения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Отвечает за визуальную часть приложения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Отвечает за взаимодействие с пользователем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Повышает шансы вашего приложения не быть убитым системой:)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Это </a:t>
            </a:r>
            <a:r>
              <a:rPr b="1" lang="ru-RU"/>
              <a:t>Context </a:t>
            </a:r>
            <a:r>
              <a:rPr lang="ru-RU"/>
              <a:t>с доступом к </a:t>
            </a:r>
            <a:r>
              <a:rPr b="1" lang="ru-RU"/>
              <a:t>Window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Context </a:t>
            </a:r>
            <a:r>
              <a:rPr lang="ru-RU"/>
              <a:t>это… глобальная информация к данным приложения и окружения… но это уже другая история</a:t>
            </a:r>
            <a:endParaRPr/>
          </a:p>
        </p:txBody>
      </p:sp>
      <p:sp>
        <p:nvSpPr>
          <p:cNvPr id="277" name="Google Shape;277;p2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Что это?</a:t>
            </a:r>
            <a:endParaRPr/>
          </a:p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575" y="1629248"/>
            <a:ext cx="4674675" cy="3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982575" y="1612421"/>
            <a:ext cx="3384300" cy="3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Код</a:t>
            </a:r>
            <a:endParaRPr/>
          </a:p>
        </p:txBody>
      </p:sp>
      <p:sp>
        <p:nvSpPr>
          <p:cNvPr id="285" name="Google Shape;285;p2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чего состоит Activity?</a:t>
            </a:r>
            <a:endParaRPr/>
          </a:p>
        </p:txBody>
      </p:sp>
      <p:sp>
        <p:nvSpPr>
          <p:cNvPr id="286" name="Google Shape;286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982575" y="1999725"/>
            <a:ext cx="52968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или</a:t>
            </a:r>
            <a:endParaRPr b="1"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 anyView: View = ...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setContentView(anyView)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или</a:t>
            </a:r>
            <a:endParaRPr b="1"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Jetpack Compose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6183250" y="1612425"/>
            <a:ext cx="1844700" cy="3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Верстка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6183250" y="1999725"/>
            <a:ext cx="57291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androidx.constraintlayout.widget.ConstraintLayout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xmlns:app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http://schemas.android.com/apk/res-auto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android:text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Hello World!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app:layout_constraintBottom_toBottomOf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app:layout_constraintLeft_toLeftOf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app:layout_constraintRight_toRightOf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app:layout_constraintTop_toTopOf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androidx.constraintlayout.widget.ConstraintLayout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774450" y="1612425"/>
            <a:ext cx="5076000" cy="354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&lt;activity&gt;</a:t>
            </a:r>
            <a:r>
              <a:rPr lang="ru-RU"/>
              <a:t> - тэг для описания </a:t>
            </a:r>
            <a:r>
              <a:rPr b="1" lang="ru-RU"/>
              <a:t>Activity </a:t>
            </a:r>
            <a:r>
              <a:rPr lang="ru-RU"/>
              <a:t>в манифесте: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name </a:t>
            </a:r>
            <a:r>
              <a:rPr lang="ru-RU"/>
              <a:t>- путь до класса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theme </a:t>
            </a:r>
            <a:r>
              <a:rPr lang="ru-RU"/>
              <a:t>- собственная тема, если она должна отличаться от основной темы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 еще много других параметров...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&lt;activity-alias&gt;</a:t>
            </a:r>
            <a:r>
              <a:rPr lang="ru-RU"/>
              <a:t> - линк на </a:t>
            </a:r>
            <a:r>
              <a:rPr b="1" lang="ru-RU"/>
              <a:t>&lt;activity&gt;</a:t>
            </a:r>
            <a:r>
              <a:rPr lang="ru-RU"/>
              <a:t>. Единственная его функция - это “красиво” разделить саму </a:t>
            </a:r>
            <a:r>
              <a:rPr b="1" lang="ru-RU"/>
              <a:t>Activity </a:t>
            </a:r>
            <a:r>
              <a:rPr lang="ru-RU"/>
              <a:t>и точку входа в него.</a:t>
            </a:r>
            <a:endParaRPr/>
          </a:p>
        </p:txBody>
      </p:sp>
      <p:sp>
        <p:nvSpPr>
          <p:cNvPr id="295" name="Google Shape;295;p27"/>
          <p:cNvSpPr txBox="1"/>
          <p:nvPr>
            <p:ph idx="2" type="body"/>
          </p:nvPr>
        </p:nvSpPr>
        <p:spPr>
          <a:xfrm>
            <a:off x="982572" y="788625"/>
            <a:ext cx="4709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Регистрация в Manifest</a:t>
            </a:r>
            <a:endParaRPr/>
          </a:p>
        </p:txBody>
      </p:sp>
      <p:sp>
        <p:nvSpPr>
          <p:cNvPr id="296" name="Google Shape;296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5906450" y="541175"/>
            <a:ext cx="6211200" cy="59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package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ru.test.myapplication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android:allowBackup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android:icon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android:label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@string/app_name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android:roundIcon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@mipmap/ic_launcher_round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android:supportsRtl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android:theme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@style/Theme.MyApplication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android.intent.action.MAIN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android.intent.category.LAUNCHER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Deeplink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android:targetActivity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android:scheme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myscheme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&lt;/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activity-alias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manifest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Надо запомнить</a:t>
            </a:r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919" y="538150"/>
            <a:ext cx="3228975" cy="57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